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7" r:id="rId1"/>
  </p:sldMasterIdLst>
  <p:notesMasterIdLst>
    <p:notesMasterId r:id="rId17"/>
  </p:notesMasterIdLst>
  <p:sldIdLst>
    <p:sldId id="256" r:id="rId2"/>
    <p:sldId id="357" r:id="rId3"/>
    <p:sldId id="358" r:id="rId4"/>
    <p:sldId id="259" r:id="rId5"/>
    <p:sldId id="366" r:id="rId6"/>
    <p:sldId id="368" r:id="rId7"/>
    <p:sldId id="378" r:id="rId8"/>
    <p:sldId id="369" r:id="rId9"/>
    <p:sldId id="372" r:id="rId10"/>
    <p:sldId id="370" r:id="rId11"/>
    <p:sldId id="371" r:id="rId12"/>
    <p:sldId id="375" r:id="rId13"/>
    <p:sldId id="374" r:id="rId14"/>
    <p:sldId id="377" r:id="rId15"/>
    <p:sldId id="376" r:id="rId16"/>
  </p:sldIdLst>
  <p:sldSz cx="10261600" cy="6858000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14" y="-264"/>
      </p:cViewPr>
      <p:guideLst>
        <p:guide orient="horz" pos="2880"/>
        <p:guide pos="24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4B266-97D5-4AE1-ABEB-9A4770E1DBC4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47950" y="514350"/>
            <a:ext cx="38481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78381-7B35-4468-A6D6-9C3B7AC69F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47950" y="514350"/>
            <a:ext cx="3848100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78381-7B35-4468-A6D6-9C3B7AC69F0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9620" y="2130434"/>
            <a:ext cx="872236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9240" y="3886200"/>
            <a:ext cx="71831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0027" y="274647"/>
            <a:ext cx="2590341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5436" y="274647"/>
            <a:ext cx="7603561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596" y="4406909"/>
            <a:ext cx="872236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0596" y="2906713"/>
            <a:ext cx="872236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5437" y="1600206"/>
            <a:ext cx="50969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43411" y="1600206"/>
            <a:ext cx="509695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080" y="274638"/>
            <a:ext cx="923544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3081" y="1535113"/>
            <a:ext cx="45339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3081" y="2174875"/>
            <a:ext cx="45339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12754" y="1535113"/>
            <a:ext cx="45357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12754" y="2174875"/>
            <a:ext cx="45357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8761-2525-4323-A916-94F448880E52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49D0D-72B6-4A34-93DA-CA54F09AF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080" y="273050"/>
            <a:ext cx="337599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12003" y="273059"/>
            <a:ext cx="57365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3080" y="1435103"/>
            <a:ext cx="337599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1345" y="4800600"/>
            <a:ext cx="615696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11345" y="612775"/>
            <a:ext cx="615696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11345" y="5367338"/>
            <a:ext cx="615696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080" y="274638"/>
            <a:ext cx="92354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3080" y="1600206"/>
            <a:ext cx="923544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3080" y="6356359"/>
            <a:ext cx="2394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06051" y="6356359"/>
            <a:ext cx="32495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354148" y="6356359"/>
            <a:ext cx="2394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"/>
            <a:ext cx="10261600" cy="685799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85572" y="1234965"/>
            <a:ext cx="6490462" cy="539891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90"/>
              </a:spcBef>
            </a:pPr>
            <a:r>
              <a:rPr lang="ru-RU" sz="3100" spc="-5" dirty="0" smtClean="0">
                <a:solidFill>
                  <a:srgbClr val="001F5F"/>
                </a:solidFill>
              </a:rPr>
              <a:t> </a:t>
            </a:r>
            <a:endParaRPr sz="3100" dirty="0"/>
          </a:p>
        </p:txBody>
      </p:sp>
      <p:sp>
        <p:nvSpPr>
          <p:cNvPr id="5" name="object 5"/>
          <p:cNvSpPr txBox="1"/>
          <p:nvPr/>
        </p:nvSpPr>
        <p:spPr>
          <a:xfrm>
            <a:off x="1168403" y="990606"/>
            <a:ext cx="7458187" cy="1341393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878205" marR="5080" indent="-866140" algn="ctr">
              <a:lnSpc>
                <a:spcPts val="3290"/>
              </a:lnSpc>
              <a:spcBef>
                <a:spcPts val="560"/>
              </a:spcBef>
            </a:pPr>
            <a:r>
              <a:rPr lang="ru-RU" sz="3200" b="1" spc="-20" dirty="0" smtClean="0">
                <a:solidFill>
                  <a:srgbClr val="001F5F"/>
                </a:solidFill>
                <a:latin typeface="Times New Roman"/>
                <a:cs typeface="Times New Roman"/>
              </a:rPr>
              <a:t> Актуальные направления ФГОС третьего поколения: функциональная грамотность</a:t>
            </a:r>
            <a:endParaRPr sz="3200" dirty="0">
              <a:latin typeface="Times New Roman"/>
              <a:cs typeface="Times New Roman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69442" y="3368040"/>
            <a:ext cx="3061377" cy="2322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5001" y="0"/>
            <a:ext cx="874137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801" y="1905000"/>
            <a:ext cx="8534400" cy="186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30400" y="3739468"/>
            <a:ext cx="6305550" cy="291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093200" y="6019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10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080" y="838200"/>
            <a:ext cx="9235440" cy="5794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Примеры заданий по формированию математической грамотности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093200" y="61722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11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Comic Sans MS" pitchFamily="66" charset="0"/>
              </a:rPr>
              <a:t>Выкладывание плитки</a:t>
            </a:r>
            <a:endParaRPr lang="ru-RU" sz="4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9353" t="6729" r="32954" b="2753"/>
          <a:stretch>
            <a:fillRect/>
          </a:stretch>
        </p:blipFill>
        <p:spPr bwMode="auto">
          <a:xfrm>
            <a:off x="558800" y="1600200"/>
            <a:ext cx="35274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/>
          <p:cNvPicPr>
            <a:picLocks/>
          </p:cNvPicPr>
          <p:nvPr/>
        </p:nvPicPr>
        <p:blipFill>
          <a:blip r:embed="rId2"/>
          <a:srcRect l="9353" t="75695" r="77535" b="2753"/>
          <a:stretch>
            <a:fillRect/>
          </a:stretch>
        </p:blipFill>
        <p:spPr bwMode="auto">
          <a:xfrm>
            <a:off x="2844800" y="5029200"/>
            <a:ext cx="80169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451477" y="1571614"/>
            <a:ext cx="4489481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Размеры участка земли  1м </a:t>
            </a:r>
            <a:r>
              <a:rPr lang="en-US" sz="3200" dirty="0" smtClean="0">
                <a:latin typeface="Comic Sans MS" pitchFamily="66" charset="0"/>
              </a:rPr>
              <a:t>X</a:t>
            </a:r>
            <a:r>
              <a:rPr lang="ru-RU" sz="3200" dirty="0" smtClean="0">
                <a:latin typeface="Comic Sans MS" pitchFamily="66" charset="0"/>
              </a:rPr>
              <a:t> 1м.  Плитка квадратной формы со стороной 20 см.</a:t>
            </a:r>
          </a:p>
          <a:p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Сколько таких плиток  надо купить?</a:t>
            </a:r>
          </a:p>
          <a:p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88599" y="2857499"/>
            <a:ext cx="881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 м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854200" y="1143000"/>
            <a:ext cx="721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1 м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67924" y="5143515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20 см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05893" y="5786457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20 см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79773" y="6143644"/>
            <a:ext cx="721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12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081" y="274638"/>
            <a:ext cx="9427879" cy="143985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 магазине выяснилось, что нет плиток нужного размера, но имеются два вида плиток, которые можно приложить друг к другу и сложить из них плитку размером </a:t>
            </a:r>
            <a:br>
              <a:rPr lang="ru-RU" sz="2800" dirty="0" smtClean="0"/>
            </a:br>
            <a:r>
              <a:rPr lang="ru-RU" sz="2800" dirty="0" smtClean="0"/>
              <a:t>20 см </a:t>
            </a:r>
            <a:r>
              <a:rPr lang="en-US" sz="2800" dirty="0" smtClean="0"/>
              <a:t>X</a:t>
            </a:r>
            <a:r>
              <a:rPr lang="ru-RU" sz="2800" dirty="0" smtClean="0"/>
              <a:t> 20 см</a:t>
            </a: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30633"/>
          <a:stretch>
            <a:fillRect/>
          </a:stretch>
        </p:blipFill>
        <p:spPr bwMode="auto">
          <a:xfrm>
            <a:off x="561150" y="2143116"/>
            <a:ext cx="8978963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139265" y="6143644"/>
            <a:ext cx="721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13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Comic Sans MS" pitchFamily="66" charset="0"/>
              </a:rPr>
              <a:t>Садовая дорожка</a:t>
            </a:r>
            <a:endParaRPr lang="ru-RU" sz="4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C:\Documents and Settings\User\Рабочий стол\700-nw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0980" y="1357298"/>
            <a:ext cx="392829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810123" y="1214423"/>
            <a:ext cx="505066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Размеры дорожки </a:t>
            </a:r>
          </a:p>
          <a:p>
            <a:r>
              <a:rPr lang="ru-RU" sz="2400" dirty="0" smtClean="0">
                <a:latin typeface="Comic Sans MS" pitchFamily="66" charset="0"/>
              </a:rPr>
              <a:t>9,6 м </a:t>
            </a:r>
            <a:r>
              <a:rPr lang="en-US" sz="2400" dirty="0" smtClean="0">
                <a:latin typeface="Comic Sans MS" pitchFamily="66" charset="0"/>
              </a:rPr>
              <a:t>X</a:t>
            </a:r>
            <a:r>
              <a:rPr lang="ru-RU" sz="2400" dirty="0" smtClean="0">
                <a:latin typeface="Comic Sans MS" pitchFamily="66" charset="0"/>
              </a:rPr>
              <a:t> 60см</a:t>
            </a:r>
          </a:p>
          <a:p>
            <a:r>
              <a:rPr lang="ru-RU" sz="2400" dirty="0" smtClean="0">
                <a:latin typeface="Comic Sans MS" pitchFamily="66" charset="0"/>
              </a:rPr>
              <a:t>Размеры плитки</a:t>
            </a:r>
          </a:p>
          <a:p>
            <a:r>
              <a:rPr lang="ru-RU" sz="2400" dirty="0" smtClean="0">
                <a:latin typeface="Comic Sans MS" pitchFamily="66" charset="0"/>
              </a:rPr>
              <a:t> 30 см </a:t>
            </a:r>
            <a:r>
              <a:rPr lang="en-US" sz="2400" dirty="0" smtClean="0">
                <a:latin typeface="Comic Sans MS" pitchFamily="66" charset="0"/>
              </a:rPr>
              <a:t>X</a:t>
            </a:r>
            <a:r>
              <a:rPr lang="ru-RU" sz="2400" dirty="0" smtClean="0">
                <a:latin typeface="Comic Sans MS" pitchFamily="66" charset="0"/>
              </a:rPr>
              <a:t> 30 см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Какое наименьшее 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количество плиток 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нужно купить для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 замощения дорожки,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если учитывать, что 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десятая часть купленной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плитки  может быть 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Comic Sans MS" pitchFamily="66" charset="0"/>
              </a:rPr>
              <a:t>бракованной?</a:t>
            </a:r>
          </a:p>
          <a:p>
            <a:endParaRPr lang="ru-RU" sz="28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19435" y="6000768"/>
            <a:ext cx="1042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14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ФФ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30400" y="0"/>
            <a:ext cx="6131431" cy="639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 rot="3622164">
            <a:off x="2947427" y="1627190"/>
            <a:ext cx="2888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Математическая грамотность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3622164">
            <a:off x="4395227" y="4446591"/>
            <a:ext cx="2888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Читательская  грамотность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3622164">
            <a:off x="6909827" y="3227390"/>
            <a:ext cx="2888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 rot="3622164">
            <a:off x="7062227" y="3379790"/>
            <a:ext cx="2888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 rot="17841538">
            <a:off x="2900299" y="4239414"/>
            <a:ext cx="2888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Глобальные   компетенции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59000" y="2971800"/>
            <a:ext cx="3299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Естественнонаучная   грамотность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5600" y="29718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Финансовая грамотность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7895917">
            <a:off x="4443259" y="1335521"/>
            <a:ext cx="2888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 smtClean="0">
                <a:solidFill>
                  <a:srgbClr val="002060"/>
                </a:solidFill>
              </a:rPr>
              <a:t>Креативное</a:t>
            </a:r>
            <a:r>
              <a:rPr lang="ru-RU" sz="1600" b="1" dirty="0" smtClean="0">
                <a:solidFill>
                  <a:srgbClr val="002060"/>
                </a:solidFill>
              </a:rPr>
              <a:t>   мышление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1200" y="5943600"/>
            <a:ext cx="922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Функциональная грамотность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9799" y="1447800"/>
            <a:ext cx="7952029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19375" marR="5080" indent="-2607310">
              <a:lnSpc>
                <a:spcPct val="100000"/>
              </a:lnSpc>
              <a:spcBef>
                <a:spcPts val="95"/>
              </a:spcBef>
            </a:pPr>
            <a:r>
              <a:rPr sz="3200" b="1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Функционально</a:t>
            </a:r>
            <a:r>
              <a:rPr sz="3200" b="1" spc="10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 </a:t>
            </a:r>
            <a:r>
              <a:rPr sz="3200" b="1" spc="-20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грамотный</a:t>
            </a:r>
            <a:r>
              <a:rPr sz="3200" b="1" spc="55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 </a:t>
            </a:r>
            <a:r>
              <a:rPr sz="3200" b="1" spc="-5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ребёнок</a:t>
            </a:r>
            <a:r>
              <a:rPr sz="3200" b="1" spc="10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 </a:t>
            </a:r>
            <a:r>
              <a:rPr sz="3200" b="1" spc="-5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– </a:t>
            </a:r>
            <a:r>
              <a:rPr sz="3200" b="1" spc="-785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 </a:t>
            </a:r>
            <a:r>
              <a:rPr sz="3200" b="1" spc="-20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какой</a:t>
            </a:r>
            <a:r>
              <a:rPr sz="3200" b="1" spc="-5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 </a:t>
            </a:r>
            <a:r>
              <a:rPr sz="3200" b="1" dirty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он?</a:t>
            </a:r>
            <a:endParaRPr sz="3200" dirty="0">
              <a:solidFill>
                <a:srgbClr val="002060"/>
              </a:solidFill>
              <a:latin typeface="Comic Sans MS" pitchFamily="66" charset="0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778002" y="6"/>
            <a:ext cx="8175074" cy="6395085"/>
            <a:chOff x="1746504" y="115823"/>
            <a:chExt cx="7284720" cy="639508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46504" y="2743200"/>
              <a:ext cx="5650992" cy="376732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28432" y="115823"/>
              <a:ext cx="1002792" cy="597408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1473201" y="196341"/>
            <a:ext cx="72390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spc="-25" dirty="0" smtClean="0">
                <a:latin typeface="Comic Sans MS" pitchFamily="66" charset="0"/>
                <a:cs typeface="Times New Roman"/>
              </a:rPr>
              <a:t>Для жизни, а не для школы мы учимся</a:t>
            </a:r>
            <a:endParaRPr sz="2400" dirty="0">
              <a:latin typeface="Comic Sans MS" pitchFamily="66" charset="0"/>
              <a:cs typeface="Times New Roman"/>
            </a:endParaRPr>
          </a:p>
          <a:p>
            <a:pPr marL="2814320" algn="r">
              <a:lnSpc>
                <a:spcPct val="100000"/>
              </a:lnSpc>
            </a:pPr>
            <a:r>
              <a:rPr lang="ru-RU" sz="2400" b="1" spc="-10" dirty="0" smtClean="0">
                <a:latin typeface="Comic Sans MS" pitchFamily="66" charset="0"/>
                <a:cs typeface="Times New Roman"/>
              </a:rPr>
              <a:t>                     Я.А.Каменский</a:t>
            </a:r>
            <a:endParaRPr sz="2400" dirty="0">
              <a:latin typeface="Comic Sans MS" pitchFamily="66" charset="0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17000" y="58674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421" y="0"/>
            <a:ext cx="10258750" cy="6858000"/>
            <a:chOff x="3047" y="0"/>
            <a:chExt cx="91414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679" y="115822"/>
              <a:ext cx="8857488" cy="662635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28431" y="115823"/>
              <a:ext cx="1002792" cy="597408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9245600" y="63246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400" y="243247"/>
            <a:ext cx="7983240" cy="998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791970" marR="5080" indent="-728980">
              <a:lnSpc>
                <a:spcPct val="100000"/>
              </a:lnSpc>
              <a:spcBef>
                <a:spcPts val="105"/>
              </a:spcBef>
            </a:pPr>
            <a:r>
              <a:rPr sz="3200" b="1" spc="5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Национальная</a:t>
            </a:r>
            <a:r>
              <a:rPr sz="3200" b="1" spc="-114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система</a:t>
            </a:r>
            <a:r>
              <a:rPr sz="3200" b="1" spc="-80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оценки </a:t>
            </a:r>
            <a:r>
              <a:rPr sz="3200" b="1" spc="-685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sz="3200" b="1" spc="-15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качества</a:t>
            </a:r>
            <a:r>
              <a:rPr sz="3200" b="1" spc="-40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sz="3200" b="1" spc="-10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образования</a:t>
            </a:r>
            <a:endParaRPr sz="3200" b="1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30203" y="115829"/>
            <a:ext cx="9804843" cy="6284977"/>
            <a:chOff x="294235" y="115823"/>
            <a:chExt cx="8736989" cy="6284977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28432" y="115823"/>
              <a:ext cx="1002792" cy="59740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4235" y="1295400"/>
              <a:ext cx="8691327" cy="5105400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9169400" y="6019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Выявленные проблемы по результатам анализа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8418"/>
          <a:stretch>
            <a:fillRect/>
          </a:stretch>
        </p:blipFill>
        <p:spPr bwMode="auto">
          <a:xfrm>
            <a:off x="939799" y="1447800"/>
            <a:ext cx="8101509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9169400" y="60960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0156" t="15153" r="7813" b="13223"/>
          <a:stretch>
            <a:fillRect/>
          </a:stretch>
        </p:blipFill>
        <p:spPr bwMode="auto">
          <a:xfrm>
            <a:off x="382954" y="762001"/>
            <a:ext cx="9548446" cy="591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9550400" y="6172200"/>
            <a:ext cx="71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Математическая грамотность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8207"/>
          <a:stretch>
            <a:fillRect/>
          </a:stretch>
        </p:blipFill>
        <p:spPr bwMode="auto">
          <a:xfrm>
            <a:off x="406400" y="1905000"/>
            <a:ext cx="9617864" cy="315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321800" y="6096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904" y="0"/>
            <a:ext cx="10006896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601" y="5867406"/>
            <a:ext cx="9296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550400" y="6096000"/>
            <a:ext cx="71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8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390" r="7627" b="29320"/>
          <a:stretch>
            <a:fillRect/>
          </a:stretch>
        </p:blipFill>
        <p:spPr bwMode="auto">
          <a:xfrm>
            <a:off x="558800" y="304800"/>
            <a:ext cx="9144000" cy="579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398000" y="6400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9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843</TotalTime>
  <Words>173</Words>
  <Application>Microsoft Office PowerPoint</Application>
  <PresentationFormat>Произвольный</PresentationFormat>
  <Paragraphs>52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</vt:lpstr>
      <vt:lpstr>Слайд 2</vt:lpstr>
      <vt:lpstr>Слайд 3</vt:lpstr>
      <vt:lpstr>Национальная система оценки  качества образования</vt:lpstr>
      <vt:lpstr>Выявленные проблемы по результатам анализа</vt:lpstr>
      <vt:lpstr>Слайд 6</vt:lpstr>
      <vt:lpstr>Математическая грамотность</vt:lpstr>
      <vt:lpstr>Слайд 8</vt:lpstr>
      <vt:lpstr>Слайд 9</vt:lpstr>
      <vt:lpstr>Слайд 10</vt:lpstr>
      <vt:lpstr>Примеры заданий по формированию математической грамотности</vt:lpstr>
      <vt:lpstr>Выкладывание плитки</vt:lpstr>
      <vt:lpstr>В магазине выяснилось, что нет плиток нужного размера, но имеются два вида плиток, которые можно приложить друг к другу и сложить из них плитку размером  20 см X 20 см</vt:lpstr>
      <vt:lpstr>Садовая дорожка</vt:lpstr>
      <vt:lpstr>ФФ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«Функциональная грамотность. Развитие естественнонаучной</dc:title>
  <cp:lastModifiedBy>user</cp:lastModifiedBy>
  <cp:revision>84</cp:revision>
  <dcterms:created xsi:type="dcterms:W3CDTF">2022-03-29T12:34:25Z</dcterms:created>
  <dcterms:modified xsi:type="dcterms:W3CDTF">2022-12-21T00:30:42Z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2022-01-24T00:00:00Z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2022-03-29T00:00:00Z</vt:filetime>
  </property>
</Properties>
</file>